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4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revisionInfo.xml" ContentType="application/vnd.ms-powerpoint.revisioninfo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sldIdLst>
    <p:sldId id="256" r:id="rId5"/>
    <p:sldId id="258" r:id="rId6"/>
    <p:sldId id="259" r:id="rId7"/>
    <p:sldId id="269" r:id="rId8"/>
    <p:sldId id="314" r:id="rId9"/>
    <p:sldId id="293" r:id="rId10"/>
    <p:sldId id="294" r:id="rId11"/>
    <p:sldId id="267" r:id="rId12"/>
    <p:sldId id="302" r:id="rId13"/>
    <p:sldId id="303" r:id="rId14"/>
    <p:sldId id="295" r:id="rId15"/>
    <p:sldId id="304" r:id="rId16"/>
    <p:sldId id="272" r:id="rId17"/>
    <p:sldId id="308" r:id="rId18"/>
    <p:sldId id="276" r:id="rId19"/>
    <p:sldId id="299" r:id="rId20"/>
    <p:sldId id="270" r:id="rId21"/>
    <p:sldId id="271" r:id="rId22"/>
    <p:sldId id="262" r:id="rId23"/>
    <p:sldId id="273" r:id="rId24"/>
    <p:sldId id="274" r:id="rId25"/>
    <p:sldId id="275" r:id="rId26"/>
    <p:sldId id="298" r:id="rId27"/>
    <p:sldId id="265" r:id="rId28"/>
    <p:sldId id="278" r:id="rId29"/>
    <p:sldId id="305" r:id="rId30"/>
    <p:sldId id="277" r:id="rId31"/>
    <p:sldId id="279" r:id="rId32"/>
    <p:sldId id="310" r:id="rId33"/>
    <p:sldId id="283" r:id="rId34"/>
    <p:sldId id="280" r:id="rId35"/>
    <p:sldId id="281" r:id="rId36"/>
    <p:sldId id="282" r:id="rId37"/>
    <p:sldId id="284" r:id="rId38"/>
    <p:sldId id="268" r:id="rId39"/>
    <p:sldId id="309" r:id="rId40"/>
    <p:sldId id="286" r:id="rId41"/>
    <p:sldId id="287" r:id="rId42"/>
    <p:sldId id="288" r:id="rId43"/>
    <p:sldId id="290" r:id="rId44"/>
    <p:sldId id="291" r:id="rId45"/>
    <p:sldId id="292" r:id="rId46"/>
    <p:sldId id="297" r:id="rId47"/>
    <p:sldId id="306" r:id="rId48"/>
    <p:sldId id="311" r:id="rId49"/>
    <p:sldId id="313" r:id="rId50"/>
    <p:sldId id="266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3E7C8-A4DD-7942-9F69-F6D20A1B4E89}" v="238" dt="2022-10-10T15:50:34.486"/>
    <p1510:client id="{C3C9CEB1-82FE-367E-DFE8-2A451C35E38D}" v="211" dt="2022-10-11T12:48:01.663"/>
    <p1510:client id="{CEF888F8-BD6B-D73E-4AAF-3CF069A928F5}" v="7" dt="2022-10-10T15:22:05.919"/>
    <p1510:client id="{D377DD49-4A02-5639-5F11-4E74693E6104}" v="778" dt="2022-10-11T01:58:19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69" d="100"/>
          <a:sy n="69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ustomXml" Target="../customXml/item4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r6718cO4S8?feature=oembed" TargetMode="Externa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1A2257-F17F-80A1-5DAD-FC30A23EB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404872"/>
            <a:ext cx="3044950" cy="1627792"/>
          </a:xfrm>
        </p:spPr>
        <p:txBody>
          <a:bodyPr>
            <a:normAutofit/>
          </a:bodyPr>
          <a:lstStyle/>
          <a:p>
            <a:r>
              <a:rPr lang="fr-FR" sz="2200"/>
              <a:t>Utilisation Sécuritaire des pompes B|BRAUN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AF06EA-2E57-C3CA-9371-DD32D0C9D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383913"/>
            <a:ext cx="3044949" cy="123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1800" b="1" dirty="0">
                <a:solidFill>
                  <a:srgbClr val="FFFFFF"/>
                </a:solidFill>
                <a:cs typeface="Calibri Light" panose="020F0302020204030204"/>
              </a:rPr>
              <a:t>10 octobre 2022</a:t>
            </a:r>
            <a:r>
              <a:rPr lang="fr-FR" sz="1800" dirty="0">
                <a:cs typeface="Calibri Light" panose="020F0302020204030204"/>
              </a:rPr>
              <a:t/>
            </a:r>
            <a:br>
              <a:rPr lang="fr-FR" sz="1800" dirty="0">
                <a:cs typeface="Calibri Light" panose="020F0302020204030204"/>
              </a:rPr>
            </a:br>
            <a:endParaRPr lang="fr-FR" sz="1800">
              <a:solidFill>
                <a:srgbClr val="FFFFF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423574-7A62-9A07-082E-C925D907A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51" b="18685"/>
          <a:stretch/>
        </p:blipFill>
        <p:spPr>
          <a:xfrm>
            <a:off x="5294376" y="1539433"/>
            <a:ext cx="6257544" cy="34644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34A1B2-2D6B-E844-4548-BDCA1750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399" y="6178296"/>
            <a:ext cx="2185416" cy="6797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6E814E-A144-D242-209E-873C6046B4C5}"/>
              </a:ext>
            </a:extLst>
          </p:cNvPr>
          <p:cNvSpPr/>
          <p:nvPr/>
        </p:nvSpPr>
        <p:spPr>
          <a:xfrm>
            <a:off x="9198665" y="2341924"/>
            <a:ext cx="881799" cy="12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000">
                <a:solidFill>
                  <a:schemeClr val="tx1"/>
                </a:solidFill>
              </a:rPr>
              <a:t>Rehaussée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603793-DA88-892C-4798-53CA05E26BEC}"/>
              </a:ext>
            </a:extLst>
          </p:cNvPr>
          <p:cNvSpPr/>
          <p:nvPr/>
        </p:nvSpPr>
        <p:spPr>
          <a:xfrm>
            <a:off x="6348620" y="4258018"/>
            <a:ext cx="881799" cy="12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000">
                <a:solidFill>
                  <a:schemeClr val="tx1"/>
                </a:solidFill>
              </a:rPr>
              <a:t>Rehaussée</a:t>
            </a:r>
          </a:p>
        </p:txBody>
      </p:sp>
    </p:spTree>
    <p:extLst>
      <p:ext uri="{BB962C8B-B14F-4D97-AF65-F5344CB8AC3E}">
        <p14:creationId xmlns:p14="http://schemas.microsoft.com/office/powerpoint/2010/main" val="1156718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F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B1B1195-A2A6-1278-9A7E-90BDC11B6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353" y="1124712"/>
            <a:ext cx="9171294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7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6FB09-1B71-5562-742D-A0B4E1160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60AAD0-4A6B-BF73-7CBB-C3AB7FA0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657856-45CE-518E-2F38-2CAFC1C2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442359"/>
            <a:ext cx="8178800" cy="59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7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636B42-723D-6BBC-FDA4-F11D5A274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/>
              <a:t>démonstration </a:t>
            </a:r>
            <a:br>
              <a:rPr lang="en-US" sz="2000"/>
            </a:br>
            <a:r>
              <a:rPr lang="en-US" sz="2000"/>
              <a:t>de l'installation et de la purge de la tubulure</a:t>
            </a:r>
          </a:p>
        </p:txBody>
      </p:sp>
      <p:pic>
        <p:nvPicPr>
          <p:cNvPr id="3" name="Y2Mate.is - Installation de la tubulure-KhpEUBKLA5k-720p-1655519552838 (1).mp4" descr="Y2Mate.is - Installation de la tubulure-KhpEUBKLA5k-720p-1655519552838 (1).mp4">
            <a:hlinkClick r:id="" action="ppaction://media"/>
            <a:extLst>
              <a:ext uri="{FF2B5EF4-FFF2-40B4-BE49-F238E27FC236}">
                <a16:creationId xmlns:a16="http://schemas.microsoft.com/office/drawing/2014/main" id="{D18581F5-0EEB-5BF0-8ADF-407B1EB06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6812" y="2482596"/>
            <a:ext cx="5210050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6AC9BA-B1D3-5198-21D8-8A728B611E1E}"/>
              </a:ext>
            </a:extLst>
          </p:cNvPr>
          <p:cNvSpPr/>
          <p:nvPr/>
        </p:nvSpPr>
        <p:spPr>
          <a:xfrm>
            <a:off x="488966" y="172223"/>
            <a:ext cx="11214068" cy="6439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0B18D90C-AE04-4425-AFA1-ED9BE52A8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8928" y="2258774"/>
            <a:ext cx="2401546" cy="3623643"/>
          </a:xfrm>
          <a:prstGeom prst="rect">
            <a:avLst/>
          </a:prstGeom>
          <a:solidFill>
            <a:srgbClr val="FFFFF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539870-49D8-7FB2-9AEC-7F4959F9D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6" y="246464"/>
            <a:ext cx="3707652" cy="6365071"/>
          </a:xfrm>
          <a:prstGeom prst="rect">
            <a:avLst/>
          </a:prstGeom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2D0DB95F-9183-4556-81CA-530DB0FD8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0491" y="2264063"/>
            <a:ext cx="3721692" cy="1977729"/>
          </a:xfrm>
          <a:prstGeom prst="rect">
            <a:avLst/>
          </a:prstGeom>
          <a:solidFill>
            <a:srgbClr val="FFFFF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24D8F37F-8DF4-45F5-A7C8-DDA6969BE6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0490" y="4402659"/>
            <a:ext cx="1779917" cy="1479758"/>
          </a:xfrm>
          <a:prstGeom prst="rect">
            <a:avLst/>
          </a:prstGeom>
          <a:solidFill>
            <a:srgbClr val="FFFFF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6483F2-A98C-4420-883B-CE5F72B17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31275" y="4402659"/>
            <a:ext cx="1786713" cy="1479758"/>
          </a:xfrm>
          <a:prstGeom prst="rect">
            <a:avLst/>
          </a:prstGeom>
          <a:solidFill>
            <a:srgbClr val="FFFFF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8014E3-785B-B154-7F5C-91E43010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771" y="246464"/>
            <a:ext cx="3707652" cy="18893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C71B6A-A70F-6BE8-07EF-DD8BE196C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870" y="3751127"/>
            <a:ext cx="6892557" cy="28604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C52D0B-8B74-8B18-70A0-4F44B7427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422" y="172223"/>
            <a:ext cx="3491612" cy="35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74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21D9E8-B4C8-52BD-B063-1BC4774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2133600"/>
            <a:ext cx="3044952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TOUCHES DE COMMANDE de la pompe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Y2Mate.is - video1-7ThWWOLhrcE-480p-1655178214121.mp4" descr="Y2Mate.is - video1-7ThWWOLhrcE-480p-1655178214121.mp4">
            <a:hlinkClick r:id="" action="ppaction://media"/>
            <a:extLst>
              <a:ext uri="{FF2B5EF4-FFF2-40B4-BE49-F238E27FC236}">
                <a16:creationId xmlns:a16="http://schemas.microsoft.com/office/drawing/2014/main" id="{C414FC0B-71BF-33CC-149B-36D1E4101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7988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EA52A0-4EDC-AEA2-6759-C1A7E846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29" y="1005443"/>
            <a:ext cx="3122308" cy="4608576"/>
          </a:xfrm>
          <a:prstGeom prst="rect">
            <a:avLst/>
          </a:prstGeom>
        </p:spPr>
      </p:pic>
      <p:pic>
        <p:nvPicPr>
          <p:cNvPr id="5" name="Image 32">
            <a:extLst>
              <a:ext uri="{FF2B5EF4-FFF2-40B4-BE49-F238E27FC236}">
                <a16:creationId xmlns:a16="http://schemas.microsoft.com/office/drawing/2014/main" id="{70225657-B74B-1C1E-5C39-570608811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22" y="2732719"/>
            <a:ext cx="4370614" cy="113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84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BE732-FAFA-A175-8111-BFC1F918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 démarrage</a:t>
            </a:r>
          </a:p>
        </p:txBody>
      </p:sp>
      <p:pic>
        <p:nvPicPr>
          <p:cNvPr id="4" name="Image 32">
            <a:extLst>
              <a:ext uri="{FF2B5EF4-FFF2-40B4-BE49-F238E27FC236}">
                <a16:creationId xmlns:a16="http://schemas.microsoft.com/office/drawing/2014/main" id="{91939DC8-E126-ED28-941D-5456DFB44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250" y="4461768"/>
            <a:ext cx="4090567" cy="10587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3DA191-DFA5-EFC9-6414-0A8EC0F2E016}"/>
              </a:ext>
            </a:extLst>
          </p:cNvPr>
          <p:cNvSpPr txBox="1"/>
          <p:nvPr/>
        </p:nvSpPr>
        <p:spPr>
          <a:xfrm>
            <a:off x="1321313" y="2820894"/>
            <a:ext cx="9549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4929188" algn="l"/>
              </a:tabLst>
            </a:pPr>
            <a:r>
              <a:rPr lang="fr-FR" sz="2000">
                <a:cs typeface="Calibri"/>
              </a:rPr>
              <a:t>Appuyer sur        lorsque la tubulure insérée est purgée</a:t>
            </a:r>
          </a:p>
          <a:p>
            <a:pPr lvl="1">
              <a:tabLst>
                <a:tab pos="4929188" algn="l"/>
              </a:tabLst>
            </a:pPr>
            <a:r>
              <a:rPr lang="fr-FR" sz="2000">
                <a:cs typeface="Calibri"/>
              </a:rPr>
              <a:t>Choisir l’unité de soins pour démarrer la bibliothèque de médicaments appropriée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C95C89-9468-5CFF-CF9E-193D47015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92" y="2838484"/>
            <a:ext cx="359053" cy="35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7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4A61973C-D7BC-4397-B86E-9E0A93397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467D05-2141-47A3-A4E0-42AF4AB00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7182698-2CC2-B794-C543-18D337382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" r="3700" b="48786"/>
          <a:stretch/>
        </p:blipFill>
        <p:spPr>
          <a:xfrm>
            <a:off x="1054776" y="1197143"/>
            <a:ext cx="4876631" cy="4471682"/>
          </a:xfrm>
          <a:prstGeom prst="rect">
            <a:avLst/>
          </a:prstGeom>
        </p:spPr>
      </p:pic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5622785B-D06A-9C8F-1D8B-79C088B8D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99"/>
          <a:stretch/>
        </p:blipFill>
        <p:spPr>
          <a:xfrm>
            <a:off x="6256866" y="1398209"/>
            <a:ext cx="4876632" cy="40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02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87CFE70-53CC-6DCF-EE4D-E9D2867D3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155" y="804334"/>
            <a:ext cx="7385689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2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69024-AF7B-35DC-BA9F-937E9067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rgbClr val="FF0000"/>
                </a:solidFill>
                <a:cs typeface="Calibri"/>
              </a:rPr>
              <a:t> </a:t>
            </a:r>
            <a:r>
              <a:rPr lang="fr-FR" b="1" u="sng">
                <a:solidFill>
                  <a:srgbClr val="FF0000"/>
                </a:solidFill>
                <a:cs typeface="Calibri"/>
              </a:rPr>
              <a:t>Alerte clinique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59DC6E-A062-6B26-6BE6-2B815A197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Vérifier le nom de la bibliothèque </a:t>
            </a:r>
            <a:r>
              <a:rPr lang="fr-FR" b="1" u="sng">
                <a:cs typeface="Calibri"/>
              </a:rPr>
              <a:t>à chaque quart de travail</a:t>
            </a:r>
            <a:r>
              <a:rPr lang="fr-FR" b="1">
                <a:cs typeface="Calibri"/>
              </a:rPr>
              <a:t> </a:t>
            </a:r>
            <a:r>
              <a:rPr lang="fr-FR">
                <a:cs typeface="Calibri"/>
              </a:rPr>
              <a:t>en appuyant sur       pendant qu’une perfusion est en cours pour valider si l’unité de soins est appropriée</a:t>
            </a:r>
          </a:p>
          <a:p>
            <a:endParaRPr lang="fr-FR"/>
          </a:p>
        </p:txBody>
      </p:sp>
      <p:sp>
        <p:nvSpPr>
          <p:cNvPr id="4" name="Triangle isocèle 10">
            <a:extLst>
              <a:ext uri="{FF2B5EF4-FFF2-40B4-BE49-F238E27FC236}">
                <a16:creationId xmlns:a16="http://schemas.microsoft.com/office/drawing/2014/main" id="{59E464CE-3E47-D24B-D26B-AC5625D93767}"/>
              </a:ext>
            </a:extLst>
          </p:cNvPr>
          <p:cNvSpPr/>
          <p:nvPr/>
        </p:nvSpPr>
        <p:spPr>
          <a:xfrm>
            <a:off x="3593299" y="1379614"/>
            <a:ext cx="309880" cy="309880"/>
          </a:xfrm>
          <a:prstGeom prst="triangle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bg1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610763-10FC-20E0-822E-D0EC214E8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5" y="2970370"/>
            <a:ext cx="316362" cy="331924"/>
          </a:xfrm>
          <a:prstGeom prst="rect">
            <a:avLst/>
          </a:prstGeom>
        </p:spPr>
      </p:pic>
      <p:pic>
        <p:nvPicPr>
          <p:cNvPr id="6" name="Image 33">
            <a:extLst>
              <a:ext uri="{FF2B5EF4-FFF2-40B4-BE49-F238E27FC236}">
                <a16:creationId xmlns:a16="http://schemas.microsoft.com/office/drawing/2014/main" id="{2728A404-74E7-BD2E-80DF-B603780BF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321" y="4015409"/>
            <a:ext cx="5937954" cy="146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02B70-2336-9D48-1EF2-CB06C44F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Objectifs d’apprentissage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CD5C1-6A8D-9B27-AF1D-ADB92DF79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just">
              <a:buNone/>
            </a:pPr>
            <a:r>
              <a:rPr lang="fr-FR" dirty="0">
                <a:ea typeface="+mn-lt"/>
                <a:cs typeface="+mn-lt"/>
              </a:rPr>
              <a:t>Au terme de cette présentation, vous aurez pris connaissance du  fonctionnement de base de la pompe volumétrique </a:t>
            </a:r>
            <a:r>
              <a:rPr lang="fr-FR" i="1" dirty="0" err="1">
                <a:ea typeface="+mn-lt"/>
                <a:cs typeface="+mn-lt"/>
              </a:rPr>
              <a:t>Infusomat</a:t>
            </a:r>
            <a:r>
              <a:rPr lang="fr-FR" i="1" dirty="0">
                <a:ea typeface="+mn-lt"/>
                <a:cs typeface="+mn-lt"/>
              </a:rPr>
              <a:t> </a:t>
            </a:r>
            <a:r>
              <a:rPr lang="fr-FR" i="1" dirty="0" err="1">
                <a:ea typeface="+mn-lt"/>
                <a:cs typeface="+mn-lt"/>
              </a:rPr>
              <a:t>Space</a:t>
            </a:r>
            <a:r>
              <a:rPr lang="fr-FR" i="1" dirty="0">
                <a:ea typeface="+mn-lt"/>
                <a:cs typeface="+mn-lt"/>
              </a:rPr>
              <a:t> </a:t>
            </a:r>
            <a:r>
              <a:rPr lang="fr-FR" dirty="0">
                <a:ea typeface="+mn-lt"/>
                <a:cs typeface="+mn-lt"/>
              </a:rPr>
              <a:t>et du </a:t>
            </a:r>
            <a:r>
              <a:rPr lang="fr-FR" dirty="0" err="1">
                <a:ea typeface="+mn-lt"/>
                <a:cs typeface="+mn-lt"/>
              </a:rPr>
              <a:t>P</a:t>
            </a:r>
            <a:r>
              <a:rPr lang="fr-FR" i="1" dirty="0" err="1">
                <a:ea typeface="+mn-lt"/>
                <a:cs typeface="+mn-lt"/>
              </a:rPr>
              <a:t>erfusor</a:t>
            </a:r>
            <a:r>
              <a:rPr lang="fr-FR" i="1" dirty="0">
                <a:ea typeface="+mn-lt"/>
                <a:cs typeface="+mn-lt"/>
              </a:rPr>
              <a:t> </a:t>
            </a:r>
            <a:r>
              <a:rPr lang="fr-FR" i="1" dirty="0" err="1">
                <a:ea typeface="+mn-lt"/>
                <a:cs typeface="+mn-lt"/>
              </a:rPr>
              <a:t>Space</a:t>
            </a:r>
            <a:r>
              <a:rPr lang="fr-FR" i="1" dirty="0">
                <a:ea typeface="+mn-lt"/>
                <a:cs typeface="+mn-lt"/>
              </a:rPr>
              <a:t> </a:t>
            </a:r>
            <a:r>
              <a:rPr lang="fr-FR" dirty="0">
                <a:ea typeface="+mn-lt"/>
                <a:cs typeface="+mn-lt"/>
              </a:rPr>
              <a:t>de BBRAUN 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dirty="0">
                <a:ea typeface="+mn-lt"/>
                <a:cs typeface="+mn-lt"/>
              </a:rPr>
              <a:t>Vous serez capable : 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de différencier la pompe et le pousse-seringue</a:t>
            </a:r>
          </a:p>
          <a:p>
            <a:pPr>
              <a:buFontTx/>
              <a:buChar char="-"/>
            </a:pPr>
            <a:r>
              <a:rPr lang="fr-FR" dirty="0"/>
              <a:t>définir le rôle de la valve anti-siphon</a:t>
            </a:r>
          </a:p>
          <a:p>
            <a:pPr>
              <a:buFontTx/>
              <a:buChar char="-"/>
            </a:pPr>
            <a:r>
              <a:rPr lang="fr-FR" dirty="0"/>
              <a:t>d’allumer la pompe et insérer la tubulure</a:t>
            </a:r>
          </a:p>
          <a:p>
            <a:pPr>
              <a:buFontTx/>
              <a:buChar char="-"/>
            </a:pPr>
            <a:r>
              <a:rPr lang="fr-FR" dirty="0"/>
              <a:t>de programmer une perfusion primaire en utilisant la bibliothèque de votre unité de soins</a:t>
            </a:r>
          </a:p>
          <a:p>
            <a:pPr>
              <a:buFontTx/>
              <a:buChar char="-"/>
            </a:pPr>
            <a:r>
              <a:rPr lang="fr-FR" dirty="0"/>
              <a:t>de retirer la tubulure </a:t>
            </a:r>
          </a:p>
          <a:p>
            <a:pPr>
              <a:buFontTx/>
              <a:buChar char="-"/>
            </a:pPr>
            <a:r>
              <a:rPr lang="fr-FR" dirty="0"/>
              <a:t>de fermer la pompe ou la mettre en mode veille</a:t>
            </a:r>
          </a:p>
          <a:p>
            <a:pPr>
              <a:buFontTx/>
              <a:buChar char="-"/>
            </a:pPr>
            <a:r>
              <a:rPr lang="fr-FR" dirty="0"/>
              <a:t>de remettre les totaux perfusés à zéro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768B94-62FA-1F2F-E777-C9B50CF2B8C3}"/>
              </a:ext>
            </a:extLst>
          </p:cNvPr>
          <p:cNvSpPr txBox="1"/>
          <p:nvPr/>
        </p:nvSpPr>
        <p:spPr>
          <a:xfrm>
            <a:off x="1022195" y="6133171"/>
            <a:ext cx="110211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CA" sz="1400" i="1" dirty="0"/>
              <a:t>Les images contenues dans ce document ont été reproduites avec l'accord de BBRAUN.</a:t>
            </a:r>
          </a:p>
        </p:txBody>
      </p:sp>
    </p:spTree>
    <p:extLst>
      <p:ext uri="{BB962C8B-B14F-4D97-AF65-F5344CB8AC3E}">
        <p14:creationId xmlns:p14="http://schemas.microsoft.com/office/powerpoint/2010/main" val="163863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C387031-C7B1-1641-4112-4B379994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0" y="455830"/>
            <a:ext cx="3463741" cy="5946339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414522-1C38-0FAD-0B4B-0CAE157D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004" y="455830"/>
            <a:ext cx="3244309" cy="5407185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5B847B-7CC4-C517-EC52-D59BCE50F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137" y="2531164"/>
            <a:ext cx="3711669" cy="15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1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61973C-D7BC-4397-B86E-9E0A93397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467D05-2141-47A3-A4E0-42AF4AB00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A37E71-6558-926A-4680-3C03E4E18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6" y="1863380"/>
            <a:ext cx="4876631" cy="3139208"/>
          </a:xfrm>
          <a:prstGeom prst="rect">
            <a:avLst/>
          </a:prstGeom>
        </p:spPr>
      </p:pic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DB9873AF-0484-8C6A-F291-46015C97F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866" y="2591765"/>
            <a:ext cx="4876632" cy="168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6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61D1F1-58D8-90BF-D938-DEF2A7852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72" y="1860563"/>
            <a:ext cx="5325319" cy="41512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F7DD1C-B40B-099A-DFF2-D3DCEB10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58"/>
          <a:stretch/>
        </p:blipFill>
        <p:spPr>
          <a:xfrm>
            <a:off x="1001273" y="1109880"/>
            <a:ext cx="5336066" cy="7506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EA8344-F3AD-CE52-8DD4-D6382276D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9"/>
          <a:stretch/>
        </p:blipFill>
        <p:spPr>
          <a:xfrm>
            <a:off x="8105787" y="273759"/>
            <a:ext cx="3525077" cy="63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9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E0AAABF-E04C-5B9B-FAD1-3492E924E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1" b="3300"/>
          <a:stretch/>
        </p:blipFill>
        <p:spPr>
          <a:xfrm>
            <a:off x="2835975" y="965201"/>
            <a:ext cx="2938292" cy="49275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E0AA066E-D4EE-6FFD-9175-158B0F14C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4" y="965201"/>
            <a:ext cx="3055109" cy="49275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84A0BC-1A3A-AB69-FED6-BA8A335BF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392"/>
          <a:stretch/>
        </p:blipFill>
        <p:spPr>
          <a:xfrm>
            <a:off x="3277320" y="0"/>
            <a:ext cx="6280828" cy="7686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76EDE9A-2350-7148-F57C-0CA47F7B9B4F}"/>
              </a:ext>
            </a:extLst>
          </p:cNvPr>
          <p:cNvSpPr txBox="1"/>
          <p:nvPr/>
        </p:nvSpPr>
        <p:spPr>
          <a:xfrm>
            <a:off x="450573" y="6211669"/>
            <a:ext cx="10774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>
                <a:cs typeface="Calibri"/>
              </a:rPr>
              <a:t>Si le bolus doit être administré lentement, modifier le temps d'administration du bolus selon la prescription</a:t>
            </a:r>
          </a:p>
        </p:txBody>
      </p:sp>
    </p:spTree>
    <p:extLst>
      <p:ext uri="{BB962C8B-B14F-4D97-AF65-F5344CB8AC3E}">
        <p14:creationId xmlns:p14="http://schemas.microsoft.com/office/powerpoint/2010/main" val="95329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A681FD-DA9C-31F5-A015-06E81AFB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Astuces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40EA25-8E03-AFF5-339F-CF4AAFD90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8270" indent="0">
              <a:buNone/>
            </a:pPr>
            <a:r>
              <a:rPr lang="fr-CA">
                <a:solidFill>
                  <a:schemeClr val="tx1"/>
                </a:solidFill>
              </a:rPr>
              <a:t>Si interruption du bolus en appuyant la touche        ou par une alarme, appuyer sur       puis sur       ou       pour terminer ou poursuivre le bolus</a:t>
            </a:r>
            <a:endParaRPr lang="fr-CA">
              <a:solidFill>
                <a:schemeClr val="tx1"/>
              </a:solidFill>
              <a:cs typeface="Calibri" panose="020F0502020204030204"/>
            </a:endParaRPr>
          </a:p>
          <a:p>
            <a:pPr marL="447675"/>
            <a:endParaRPr lang="fr-CA">
              <a:solidFill>
                <a:schemeClr val="tx1"/>
              </a:solidFill>
            </a:endParaRPr>
          </a:p>
          <a:p>
            <a:pPr marL="219075" indent="0">
              <a:buNone/>
            </a:pPr>
            <a:endParaRPr lang="fr-CA">
              <a:solidFill>
                <a:schemeClr val="tx1"/>
              </a:solidFill>
            </a:endParaRPr>
          </a:p>
          <a:p>
            <a:pPr marL="219075" indent="0">
              <a:buNone/>
            </a:pPr>
            <a:endParaRPr lang="fr-CA">
              <a:solidFill>
                <a:schemeClr val="tx1"/>
              </a:solidFill>
            </a:endParaRPr>
          </a:p>
          <a:p>
            <a:pPr marL="447675"/>
            <a:r>
              <a:rPr lang="fr-CA">
                <a:solidFill>
                  <a:schemeClr val="tx1"/>
                </a:solidFill>
              </a:rPr>
              <a:t>Informations sur le dernier bolus dans le menu </a:t>
            </a:r>
            <a:r>
              <a:rPr lang="fr-CA" b="1">
                <a:solidFill>
                  <a:schemeClr val="tx1"/>
                </a:solidFill>
              </a:rPr>
              <a:t>État de la pompe</a:t>
            </a:r>
            <a:endParaRPr lang="fr-CA" b="1">
              <a:solidFill>
                <a:schemeClr val="tx1"/>
              </a:solidFill>
              <a:cs typeface="Calibri"/>
            </a:endParaRPr>
          </a:p>
          <a:p>
            <a:endParaRPr lang="fr-FR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13C9400-C9D4-3964-0677-013F3F55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77" y="3553126"/>
            <a:ext cx="3044826" cy="7522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2EF4749-1F14-3D7D-2D98-014F36DCA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787" y="3553127"/>
            <a:ext cx="3044822" cy="75225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0DEBD1-8524-F766-5FBD-2E37F1EB7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514" y="5092279"/>
            <a:ext cx="3044831" cy="7522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A647C1-4348-186D-464E-73B8CBB6EC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06" y="2625554"/>
            <a:ext cx="366478" cy="3542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3B8706-D8D5-74AA-A6C3-5AF9A2F0A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80" y="2946307"/>
            <a:ext cx="364749" cy="3585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46C5E2-6F3D-5A08-B2A2-740F50BD0C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05" y="3019928"/>
            <a:ext cx="319944" cy="3114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873FF14-ABFA-C488-86FE-152A869E5B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14" y="2960070"/>
            <a:ext cx="300629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49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51A0B05-26D7-3FB7-31BC-A4F3FCB85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887" y="965200"/>
            <a:ext cx="3683379" cy="492759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95CD2294-E0E3-4D17-B721-DA7637A35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7734" y="2133147"/>
            <a:ext cx="4799456" cy="25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8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A1CE048-0336-AA19-E847-3A53CB5FE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" t="28283" r="-151" b="-202"/>
          <a:stretch/>
        </p:blipFill>
        <p:spPr>
          <a:xfrm>
            <a:off x="3049255" y="1765907"/>
            <a:ext cx="6157285" cy="3314455"/>
          </a:xfrm>
          <a:prstGeom prst="rect">
            <a:avLst/>
          </a:prstGeom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F9362807-7639-BD7D-81F3-48E0FC42F102}"/>
              </a:ext>
            </a:extLst>
          </p:cNvPr>
          <p:cNvSpPr/>
          <p:nvPr/>
        </p:nvSpPr>
        <p:spPr>
          <a:xfrm>
            <a:off x="1908307" y="3855756"/>
            <a:ext cx="1496121" cy="483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F3FDE3-9020-5BCB-0F24-FDA43864ED00}"/>
              </a:ext>
            </a:extLst>
          </p:cNvPr>
          <p:cNvSpPr txBox="1"/>
          <p:nvPr/>
        </p:nvSpPr>
        <p:spPr>
          <a:xfrm>
            <a:off x="873513" y="975731"/>
            <a:ext cx="104449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A" dirty="0"/>
              <a:t>Pour relâcher le clamp anti-écoulement et pouvoir retirer la tubulure de la pompe, </a:t>
            </a:r>
            <a:endParaRPr lang="fr-FR"/>
          </a:p>
          <a:p>
            <a:pPr algn="ctr"/>
            <a:r>
              <a:rPr lang="fr-CA" dirty="0"/>
              <a:t>il faut appuyer sur le clamp vert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1770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65D4E5B-89D1-6C00-7858-6499789CF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439" y="1787542"/>
            <a:ext cx="4789827" cy="32829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5740400C-F892-B289-8865-448E02EC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4" y="2385118"/>
            <a:ext cx="4799456" cy="20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65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54DE59-C596-4B5A-225A-5E7C63068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21E8A3-CB5F-EB6D-D606-87F1B55E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54" y="600082"/>
            <a:ext cx="5399284" cy="1035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40084D-9901-B6BF-57FB-D86CB676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54" y="1431233"/>
            <a:ext cx="5399284" cy="46599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A98E64-6E65-697A-04ED-130D6F90F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410" y="1546421"/>
            <a:ext cx="4651459" cy="376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80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02DCE-77C7-DA5A-6D6E-96B40B0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Fichier de configuration</a:t>
            </a:r>
            <a:br>
              <a:rPr lang="fr-FR" dirty="0"/>
            </a:br>
            <a:r>
              <a:rPr lang="fr-FR" dirty="0"/>
              <a:t> des pompes </a:t>
            </a:r>
            <a:r>
              <a:rPr lang="fr-FR" i="1" dirty="0" err="1"/>
              <a:t>Perfusor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92DB6D-7E55-0BA2-E4D9-EF664A44E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Le volume sonore est à 7</a:t>
            </a:r>
          </a:p>
          <a:p>
            <a:r>
              <a:rPr lang="fr-FR"/>
              <a:t>L'alarme de volume sonore ne peut être modifiée</a:t>
            </a:r>
          </a:p>
          <a:p>
            <a:r>
              <a:rPr lang="fr-FR"/>
              <a:t>L'alarme de pression peut être augmentée jusqu'à 9, soyez vigilant et effectuer une surveillance rapprochée du point de ponction si vous modifiez le niveau de l'alarme</a:t>
            </a:r>
          </a:p>
          <a:p>
            <a:r>
              <a:rPr lang="fr-FR"/>
              <a:t>L'alarme du Volume atteint perfusé (VAP) sonne une fois deux minutes avant la fin puis toutes les 30 secondes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136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4EF1E-EB27-C2EC-F0A2-756EB6BD3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fr-FR"/>
              <a:t>Le système de perfusion B|BRAUN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7BCC5-267D-C3D5-F507-F9DB2DCD3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Le système de perfusion B|BRAUN comprend deux appareils très similaires disponibles à l’ICM</a:t>
            </a:r>
          </a:p>
          <a:p>
            <a:r>
              <a:rPr lang="fr-FR" dirty="0"/>
              <a:t>Le </a:t>
            </a:r>
            <a:r>
              <a:rPr lang="fr-FR" dirty="0" err="1"/>
              <a:t>Perfusor</a:t>
            </a:r>
            <a:r>
              <a:rPr lang="fr-FR" dirty="0"/>
              <a:t> ( pousse-seringue) et l'</a:t>
            </a:r>
            <a:r>
              <a:rPr lang="fr-FR" dirty="0" err="1"/>
              <a:t>Infusomat</a:t>
            </a:r>
            <a:r>
              <a:rPr lang="fr-FR" dirty="0"/>
              <a:t> (pompe volumétrique).</a:t>
            </a:r>
          </a:p>
          <a:p>
            <a:r>
              <a:rPr lang="fr-FR" dirty="0"/>
              <a:t>Ces deux appareils disposent d’écrans et de clavier très semblables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A27B0A-9CE6-839A-A9ED-A89DC02E3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9" y="1812964"/>
            <a:ext cx="4782312" cy="32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0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0823BC-4EE3-0DA6-57DB-F0AC18ADC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7073E1-8C6C-49F4-3FE4-7299619FF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4"/>
          <a:stretch/>
        </p:blipFill>
        <p:spPr>
          <a:xfrm>
            <a:off x="2050497" y="336550"/>
            <a:ext cx="7609747" cy="9057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B39332-14A8-4381-6335-1599AFEF8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0313"/>
            <a:ext cx="3087344" cy="13101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96C8DA-DEC0-F97C-4857-C92ACC379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870" y="1494426"/>
            <a:ext cx="3230652" cy="48962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9B9AC3-86B9-C6DC-7697-3571337037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055"/>
          <a:stretch/>
        </p:blipFill>
        <p:spPr>
          <a:xfrm>
            <a:off x="6085213" y="1437666"/>
            <a:ext cx="3245011" cy="48962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C5E0AF-DD7D-4513-9DFB-5760CD9656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511"/>
          <a:stretch/>
        </p:blipFill>
        <p:spPr>
          <a:xfrm>
            <a:off x="9226391" y="1429965"/>
            <a:ext cx="2870200" cy="14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C9DDB3-1D39-7348-26AD-8CBE6A7EB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5" b="84859"/>
          <a:stretch/>
        </p:blipFill>
        <p:spPr>
          <a:xfrm>
            <a:off x="587731" y="3408028"/>
            <a:ext cx="5331357" cy="7929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24F608-BA77-A8F4-C6A9-B6E06AF9B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1"/>
          <a:stretch/>
        </p:blipFill>
        <p:spPr>
          <a:xfrm>
            <a:off x="6219905" y="980361"/>
            <a:ext cx="5423898" cy="48972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447544-8732-73A0-D4A5-1A8D16244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8"/>
          <a:stretch/>
        </p:blipFill>
        <p:spPr>
          <a:xfrm>
            <a:off x="587731" y="957140"/>
            <a:ext cx="5331358" cy="24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73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C1B304-715C-DD2D-4D1E-12B817467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4850" y="643467"/>
            <a:ext cx="5156595" cy="54101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45165E-87AA-C08A-9F07-8E435DA3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02" y="2292350"/>
            <a:ext cx="21971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2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B60316E-98CB-7D70-87D8-5FA7DDAD6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27"/>
          <a:stretch/>
        </p:blipFill>
        <p:spPr>
          <a:xfrm>
            <a:off x="551913" y="1175708"/>
            <a:ext cx="5461238" cy="25614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AC7C99-53D0-193C-55D7-3BC619BF7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27"/>
          <a:stretch/>
        </p:blipFill>
        <p:spPr>
          <a:xfrm>
            <a:off x="523223" y="3737113"/>
            <a:ext cx="5489928" cy="10071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4B9603-FC55-067D-2234-90DC8E485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7" y="1755500"/>
            <a:ext cx="43561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66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5DD221-7786-44A9-945B-F8E642A9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DAAC83-6C3F-43C5-96C4-6FDA03392B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0080"/>
            <a:ext cx="6572503" cy="526117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3D8A235-36C0-9AED-EC1D-01532F168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397" y="2338469"/>
            <a:ext cx="5943631" cy="18722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5AE8F05-A7EA-4AE9-88D2-700581D77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9436" y="640080"/>
            <a:ext cx="3702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C7C019-BAFE-4BE3-B269-79CBD3EB7D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812" y="806357"/>
            <a:ext cx="337413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C835674F-5A1B-7ABA-F5AB-B8FDB55AF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097" y="1749882"/>
            <a:ext cx="3041566" cy="30415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FA1DD83-AD2B-C2EE-9984-0859F945CE86}"/>
              </a:ext>
            </a:extLst>
          </p:cNvPr>
          <p:cNvSpPr txBox="1"/>
          <p:nvPr/>
        </p:nvSpPr>
        <p:spPr>
          <a:xfrm>
            <a:off x="1300975" y="3103755"/>
            <a:ext cx="5296829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400" dirty="0"/>
              <a:t>Système de pousse-seringue</a:t>
            </a:r>
          </a:p>
        </p:txBody>
      </p:sp>
    </p:spTree>
    <p:extLst>
      <p:ext uri="{BB962C8B-B14F-4D97-AF65-F5344CB8AC3E}">
        <p14:creationId xmlns:p14="http://schemas.microsoft.com/office/powerpoint/2010/main" val="2597665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5DD221-7786-44A9-945B-F8E642A9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DAAC83-6C3F-43C5-96C4-6FDA03392B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0080"/>
            <a:ext cx="6572503" cy="526117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3318835B-5F59-060D-33EF-A378274AD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434" y="961813"/>
            <a:ext cx="4625556" cy="46255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AE8F05-A7EA-4AE9-88D2-700581D77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9436" y="640080"/>
            <a:ext cx="3702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C7C019-BAFE-4BE3-B269-79CBD3EB7D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812" y="806357"/>
            <a:ext cx="337413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A837DD-BB4D-A364-2B93-0B97570A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938" y="789521"/>
            <a:ext cx="3143256" cy="478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8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609D4-C4B7-0180-021A-7FA6D1D5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démonstration</a:t>
            </a:r>
          </a:p>
        </p:txBody>
      </p:sp>
      <p:pic>
        <p:nvPicPr>
          <p:cNvPr id="6" name="Y2Mate.is - Vidéo-ovrvoY2K79s-360p-1655522071006.mp4" descr="Y2Mate.is - Vidéo-ovrvoY2K79s-360p-1655522071006.mp4">
            <a:hlinkClick r:id="" action="ppaction://media"/>
            <a:extLst>
              <a:ext uri="{FF2B5EF4-FFF2-40B4-BE49-F238E27FC236}">
                <a16:creationId xmlns:a16="http://schemas.microsoft.com/office/drawing/2014/main" id="{586AB9A8-7158-5B37-BA28-378BCD59C3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7488" y="2638425"/>
            <a:ext cx="4135437" cy="3101975"/>
          </a:xfrm>
        </p:spPr>
      </p:pic>
    </p:spTree>
    <p:extLst>
      <p:ext uri="{BB962C8B-B14F-4D97-AF65-F5344CB8AC3E}">
        <p14:creationId xmlns:p14="http://schemas.microsoft.com/office/powerpoint/2010/main" val="363012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6FF38A-3725-928A-5BBF-4D6DC18D4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45" y="130864"/>
            <a:ext cx="3533085" cy="6585069"/>
          </a:xfrm>
          <a:prstGeom prst="rect">
            <a:avLst/>
          </a:prstGeom>
        </p:spPr>
      </p:pic>
      <p:pic>
        <p:nvPicPr>
          <p:cNvPr id="2" name="Média en ligne 1" title="Installation de la seringue et administration d’un médicament intermittent">
            <a:hlinkClick r:id="" action="ppaction://media"/>
            <a:extLst>
              <a:ext uri="{FF2B5EF4-FFF2-40B4-BE49-F238E27FC236}">
                <a16:creationId xmlns:a16="http://schemas.microsoft.com/office/drawing/2014/main" id="{CBBD57BD-4224-BB7D-888C-634F714FB5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26000" y="2476500"/>
            <a:ext cx="5341470" cy="40005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5EBDA59-BDFD-C813-9646-89776DCF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18" y="639721"/>
            <a:ext cx="7729728" cy="1188720"/>
          </a:xfrm>
        </p:spPr>
        <p:txBody>
          <a:bodyPr/>
          <a:lstStyle/>
          <a:p>
            <a:r>
              <a:rPr lang="fr-FR"/>
              <a:t>Démonstration </a:t>
            </a:r>
            <a:br>
              <a:rPr lang="fr-FR"/>
            </a:br>
            <a:r>
              <a:rPr lang="fr-FR"/>
              <a:t>du chargement de la seringue</a:t>
            </a:r>
          </a:p>
        </p:txBody>
      </p:sp>
    </p:spTree>
    <p:extLst>
      <p:ext uri="{BB962C8B-B14F-4D97-AF65-F5344CB8AC3E}">
        <p14:creationId xmlns:p14="http://schemas.microsoft.com/office/powerpoint/2010/main" val="1615747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61973C-D7BC-4397-B86E-9E0A93397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67D05-2141-47A3-A4E0-42AF4AB00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61C54A-C35F-4EE1-12C0-9A4992925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45" y="1074937"/>
            <a:ext cx="4232693" cy="4716094"/>
          </a:xfrm>
          <a:prstGeom prst="rect">
            <a:avLst/>
          </a:prstGeom>
        </p:spPr>
      </p:pic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C84C4BA9-E852-B05F-0A34-7160BE70D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866" y="2201635"/>
            <a:ext cx="4876632" cy="24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9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D3F51F-E0F2-41F0-9EAD-111C87DFF5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8A2ADC-0417-6703-C340-4436B11B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6" y="1724143"/>
            <a:ext cx="4671595" cy="26038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EF954C-11B6-5FAA-E95A-3659AC159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6"/>
          <a:stretch/>
        </p:blipFill>
        <p:spPr>
          <a:xfrm>
            <a:off x="6096000" y="1401646"/>
            <a:ext cx="5654843" cy="40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38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5DD221-7786-44A9-945B-F8E642A9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DAAC83-6C3F-43C5-96C4-6FDA03392B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0080"/>
            <a:ext cx="6572503" cy="526117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5BBACBE-0A49-B55E-3EC0-1EBD1F482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397" y="2264174"/>
            <a:ext cx="5943631" cy="202083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5AE8F05-A7EA-4AE9-88D2-700581D77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9436" y="640080"/>
            <a:ext cx="3702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C7C019-BAFE-4BE3-B269-79CBD3EB7D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812" y="806357"/>
            <a:ext cx="337413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E9B00D05-D30E-E567-1E4B-5C51ADB8F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097" y="2251740"/>
            <a:ext cx="3041566" cy="20378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6F436F-EBDE-573E-9FD2-D69BE961F35A}"/>
              </a:ext>
            </a:extLst>
          </p:cNvPr>
          <p:cNvSpPr txBox="1"/>
          <p:nvPr/>
        </p:nvSpPr>
        <p:spPr>
          <a:xfrm>
            <a:off x="1505414" y="4107365"/>
            <a:ext cx="44790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dirty="0"/>
              <a:t> mise à jour du logiciel débutée en août 2022</a:t>
            </a:r>
          </a:p>
        </p:txBody>
      </p:sp>
    </p:spTree>
    <p:extLst>
      <p:ext uri="{BB962C8B-B14F-4D97-AF65-F5344CB8AC3E}">
        <p14:creationId xmlns:p14="http://schemas.microsoft.com/office/powerpoint/2010/main" val="783418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2C2D63A-5B6D-BE27-F215-618C167FB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226"/>
          <a:stretch/>
        </p:blipFill>
        <p:spPr>
          <a:xfrm>
            <a:off x="504134" y="275534"/>
            <a:ext cx="3617291" cy="51711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948B9B-7077-2660-BD95-5B26B6AFA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534"/>
          <a:stretch/>
        </p:blipFill>
        <p:spPr>
          <a:xfrm>
            <a:off x="4306427" y="2415691"/>
            <a:ext cx="3764149" cy="13922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D30525-A904-9FAD-942D-4B7FF192F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74"/>
          <a:stretch/>
        </p:blipFill>
        <p:spPr>
          <a:xfrm>
            <a:off x="4306428" y="299553"/>
            <a:ext cx="3764149" cy="21161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9A9CFB-FD89-DA4C-B63C-D71B6FBCB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00"/>
          <a:stretch/>
        </p:blipFill>
        <p:spPr>
          <a:xfrm>
            <a:off x="8652566" y="1389179"/>
            <a:ext cx="3035300" cy="29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95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7AAA92-2CA7-5397-C313-8F67CB85D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BDC4F1-861C-CDB2-E758-EEB0AE38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00"/>
          <a:stretch/>
        </p:blipFill>
        <p:spPr>
          <a:xfrm>
            <a:off x="3164786" y="1802589"/>
            <a:ext cx="5325124" cy="1366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986491-AB09-4BE2-9D9C-F5883C997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70"/>
          <a:stretch/>
        </p:blipFill>
        <p:spPr>
          <a:xfrm>
            <a:off x="3163959" y="2942843"/>
            <a:ext cx="5325951" cy="31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9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D4046A-7B6E-0045-360B-AE9946CB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SYMBOLES DE LA POMPE PERFUSOR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15034F-ED53-A396-E80D-010C039A5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34E480-4893-8F0C-4BD7-DA55E9C84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11" b="39710"/>
          <a:stretch/>
        </p:blipFill>
        <p:spPr>
          <a:xfrm>
            <a:off x="2529829" y="2294454"/>
            <a:ext cx="3267477" cy="40515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B5587E-051E-FCF3-1E18-6606B2DD0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90"/>
          <a:stretch/>
        </p:blipFill>
        <p:spPr>
          <a:xfrm>
            <a:off x="6095999" y="2517912"/>
            <a:ext cx="4017529" cy="360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61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73D08A-C861-5EBB-3C45-1FF1BAB7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Superposition des pompes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5A31E26-C356-D082-CFE1-8C7BB580E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511" y="2638044"/>
            <a:ext cx="4698978" cy="3101983"/>
          </a:xfrm>
        </p:spPr>
      </p:pic>
    </p:spTree>
    <p:extLst>
      <p:ext uri="{BB962C8B-B14F-4D97-AF65-F5344CB8AC3E}">
        <p14:creationId xmlns:p14="http://schemas.microsoft.com/office/powerpoint/2010/main" val="475103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0A57A40-109B-ED58-EBF5-110BE53F2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4741" y="804334"/>
            <a:ext cx="7022517" cy="52493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022DF0-751B-CC13-5E0E-FC5750A91E91}"/>
              </a:ext>
            </a:extLst>
          </p:cNvPr>
          <p:cNvSpPr txBox="1"/>
          <p:nvPr/>
        </p:nvSpPr>
        <p:spPr>
          <a:xfrm>
            <a:off x="6188765" y="3538330"/>
            <a:ext cx="2902226" cy="2332383"/>
          </a:xfrm>
          <a:prstGeom prst="rect">
            <a:avLst/>
          </a:prstGeom>
          <a:noFill/>
          <a:ln w="38100" cmpd="thinThick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573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2BAF8-79BC-E80F-15C1-C494430B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COde</a:t>
            </a:r>
            <a:r>
              <a:rPr lang="fr-FR"/>
              <a:t> de déverrouillage </a:t>
            </a:r>
            <a:br>
              <a:rPr lang="fr-FR"/>
            </a:b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FD8AF1-4591-8B5A-F023-C2FC74064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fr-FR" sz="4800" dirty="0"/>
              <a:t>5000</a:t>
            </a:r>
          </a:p>
        </p:txBody>
      </p:sp>
    </p:spTree>
    <p:extLst>
      <p:ext uri="{BB962C8B-B14F-4D97-AF65-F5344CB8AC3E}">
        <p14:creationId xmlns:p14="http://schemas.microsoft.com/office/powerpoint/2010/main" val="2286642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0393" y="748145"/>
            <a:ext cx="11623144" cy="2480103"/>
          </a:xfrm>
        </p:spPr>
        <p:txBody>
          <a:bodyPr>
            <a:normAutofit fontScale="90000"/>
          </a:bodyPr>
          <a:lstStyle/>
          <a:p>
            <a:r>
              <a:rPr lang="fr-FR" sz="2200" b="1" dirty="0"/>
              <a:t/>
            </a:r>
            <a:br>
              <a:rPr lang="fr-FR" sz="2200" b="1" dirty="0"/>
            </a:br>
            <a:r>
              <a:rPr lang="fr-FR" sz="2200" b="1" dirty="0"/>
              <a:t>En cas d’incident avec une pompe ou un pousse-seringue, </a:t>
            </a:r>
            <a:br>
              <a:rPr lang="fr-FR" sz="2200" b="1" dirty="0"/>
            </a:br>
            <a:r>
              <a:rPr lang="fr-FR" sz="2200" b="1" dirty="0"/>
              <a:t>retirer les du chevet du patient et les faire parvenir au GBM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dirty="0"/>
              <a:t>EN cas d’urgence, </a:t>
            </a:r>
            <a:br>
              <a:rPr lang="fr-FR" dirty="0"/>
            </a:br>
            <a:r>
              <a:rPr lang="fr-FR" dirty="0"/>
              <a:t>contacter votre technicien GBM au 3136</a:t>
            </a:r>
            <a:r>
              <a:rPr lang="fr-CA" dirty="0"/>
              <a:t/>
            </a:r>
            <a:br>
              <a:rPr lang="fr-CA" dirty="0"/>
            </a:br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FB719-3167-5F5C-2B9B-F8BBF7374FB7}"/>
              </a:ext>
            </a:extLst>
          </p:cNvPr>
          <p:cNvSpPr txBox="1"/>
          <p:nvPr/>
        </p:nvSpPr>
        <p:spPr>
          <a:xfrm>
            <a:off x="3611991" y="3778852"/>
            <a:ext cx="545747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Qui utilisait ce pousse-seringue ou cette pompe ?</a:t>
            </a:r>
            <a:r>
              <a:rPr lang="en-US">
                <a:latin typeface="Franklin Gothic Book"/>
                <a:cs typeface="Arial"/>
              </a:rPr>
              <a:t>​</a:t>
            </a:r>
          </a:p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Quel était le code d’erreur</a:t>
            </a:r>
            <a:r>
              <a:rPr lang="en-US">
                <a:latin typeface="Franklin Gothic Book"/>
                <a:cs typeface="Arial"/>
              </a:rPr>
              <a:t>​</a:t>
            </a:r>
          </a:p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Qu’est ce qui a déclenché cette alarme ?</a:t>
            </a:r>
            <a:r>
              <a:rPr lang="en-US">
                <a:latin typeface="Franklin Gothic Book"/>
                <a:cs typeface="Arial"/>
              </a:rPr>
              <a:t>​</a:t>
            </a:r>
          </a:p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Quel était le médicament administré ?</a:t>
            </a:r>
            <a:r>
              <a:rPr lang="en-US">
                <a:latin typeface="Franklin Gothic Book"/>
                <a:cs typeface="Arial"/>
              </a:rPr>
              <a:t>​</a:t>
            </a:r>
          </a:p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Quel était le débit de perfusion ?</a:t>
            </a:r>
          </a:p>
        </p:txBody>
      </p:sp>
    </p:spTree>
    <p:extLst>
      <p:ext uri="{BB962C8B-B14F-4D97-AF65-F5344CB8AC3E}">
        <p14:creationId xmlns:p14="http://schemas.microsoft.com/office/powerpoint/2010/main" val="124220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3D25A-3A51-5E67-EC1C-283CC880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kern="1000" dirty="0">
                <a:solidFill>
                  <a:srgbClr val="FF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en cas d’urgence, </a:t>
            </a:r>
            <a:r>
              <a:rPr lang="fr-FR" kern="1000">
                <a:solidFill>
                  <a:srgbClr val="FF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/>
            </a:r>
            <a:br>
              <a:rPr lang="fr-FR" kern="1000">
                <a:solidFill>
                  <a:srgbClr val="FF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</a:br>
            <a:r>
              <a:rPr lang="fr-FR" kern="1000" dirty="0">
                <a:solidFill>
                  <a:srgbClr val="FF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contacter votre technicien GBM au 3136</a:t>
            </a:r>
            <a:r>
              <a:rPr lang="fr-CA" kern="1000">
                <a:solidFill>
                  <a:srgbClr val="595959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/>
            </a:r>
            <a:br>
              <a:rPr lang="fr-CA" kern="1000">
                <a:solidFill>
                  <a:srgbClr val="595959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</a:br>
            <a:endParaRPr lang="fr-FR"/>
          </a:p>
        </p:txBody>
      </p:sp>
      <p:sp>
        <p:nvSpPr>
          <p:cNvPr id="6" name="Zone de texte 2">
            <a:extLst>
              <a:ext uri="{FF2B5EF4-FFF2-40B4-BE49-F238E27FC236}">
                <a16:creationId xmlns:a16="http://schemas.microsoft.com/office/drawing/2014/main" id="{53C50E88-6F76-9194-80CA-670CF9ED0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367" y="2438165"/>
            <a:ext cx="7073265" cy="314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57200" marR="457200">
              <a:spcBef>
                <a:spcPts val="200"/>
              </a:spcBef>
              <a:spcAft>
                <a:spcPts val="1800"/>
              </a:spcAft>
            </a:pPr>
            <a:r>
              <a:rPr lang="fr-FR" sz="1200" b="1" kern="1000" dirty="0"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En cas d’incident avec une pompe, retirer la du chevet du patient et la faire parvenir au GBM</a:t>
            </a:r>
            <a:endParaRPr lang="fr-CA" sz="1200" kern="1000" dirty="0">
              <a:solidFill>
                <a:srgbClr val="595959"/>
              </a:solidFill>
              <a:effectLst/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EBDDD8-E873-E42A-AB73-25ACECE8C36B}"/>
              </a:ext>
            </a:extLst>
          </p:cNvPr>
          <p:cNvSpPr txBox="1"/>
          <p:nvPr/>
        </p:nvSpPr>
        <p:spPr>
          <a:xfrm>
            <a:off x="3514725" y="3037244"/>
            <a:ext cx="4214813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Qui utilisait cette pompe ?</a:t>
            </a:r>
          </a:p>
          <a:p>
            <a:r>
              <a:rPr lang="fr-FR" dirty="0"/>
              <a:t>Quel était le code d’erreur ?</a:t>
            </a:r>
          </a:p>
          <a:p>
            <a:r>
              <a:rPr lang="fr-FR" dirty="0"/>
              <a:t>Qu’est-ce qui a déclenché cette alarme ?</a:t>
            </a:r>
          </a:p>
          <a:p>
            <a:r>
              <a:rPr lang="fr-FR" dirty="0"/>
              <a:t>Quel était le médicament administré ?</a:t>
            </a:r>
          </a:p>
          <a:p>
            <a:r>
              <a:rPr lang="fr-FR" dirty="0"/>
              <a:t>Quel était le débit de perfusion ?</a:t>
            </a:r>
          </a:p>
        </p:txBody>
      </p:sp>
    </p:spTree>
    <p:extLst>
      <p:ext uri="{BB962C8B-B14F-4D97-AF65-F5344CB8AC3E}">
        <p14:creationId xmlns:p14="http://schemas.microsoft.com/office/powerpoint/2010/main" val="199650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2BFB4-FC8B-56FE-AB50-87941971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711174"/>
            <a:ext cx="7729728" cy="1188720"/>
          </a:xfrm>
        </p:spPr>
        <p:txBody>
          <a:bodyPr/>
          <a:lstStyle/>
          <a:p>
            <a:r>
              <a:rPr lang="fr-CA" dirty="0"/>
              <a:t>La tubulure B/BRAUN</a:t>
            </a:r>
          </a:p>
        </p:txBody>
      </p:sp>
    </p:spTree>
    <p:extLst>
      <p:ext uri="{BB962C8B-B14F-4D97-AF65-F5344CB8AC3E}">
        <p14:creationId xmlns:p14="http://schemas.microsoft.com/office/powerpoint/2010/main" val="324523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F9731E-C3CA-1E0E-D968-DB0C2832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8D4CCE-9974-18C0-169C-D6A5775D4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5790DE-201B-A64B-10A5-6E6C589B9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27000"/>
            <a:ext cx="90424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1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514A3C-C554-24FD-A479-F15106C3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BCFB16-EB26-1E33-FDD0-D6901CA96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E29527-B3FD-AFFA-5ED3-C20988042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27000"/>
            <a:ext cx="90424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8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4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959AEB3-EB4A-EF31-7B8B-44970CAF3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33625" r="56866" b="38286"/>
          <a:stretch/>
        </p:blipFill>
        <p:spPr bwMode="auto">
          <a:xfrm>
            <a:off x="4832126" y="1930053"/>
            <a:ext cx="2085510" cy="247340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E5B8CE-C783-1147-6846-9DC16FF0E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162050"/>
            <a:ext cx="9017000" cy="45339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5E7609-8D8E-337B-E87A-44CF401BF123}"/>
              </a:ext>
            </a:extLst>
          </p:cNvPr>
          <p:cNvSpPr txBox="1"/>
          <p:nvPr/>
        </p:nvSpPr>
        <p:spPr>
          <a:xfrm>
            <a:off x="6188927" y="2732048"/>
            <a:ext cx="4497657" cy="175432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A" dirty="0"/>
              <a:t>La tubulure pour la pompe BBRAUN </a:t>
            </a:r>
            <a:endParaRPr lang="fr-FR" dirty="0"/>
          </a:p>
          <a:p>
            <a:pPr algn="ctr"/>
            <a:r>
              <a:rPr lang="fr-CA" dirty="0"/>
              <a:t>est munie d'une valve anti-siphon. </a:t>
            </a:r>
            <a:endParaRPr lang="fr-CA"/>
          </a:p>
          <a:p>
            <a:pPr algn="ctr"/>
            <a:r>
              <a:rPr lang="fr-CA" dirty="0"/>
              <a:t>En cas de rupture de stock de ce modèle,</a:t>
            </a:r>
          </a:p>
          <a:p>
            <a:pPr algn="ctr"/>
            <a:r>
              <a:rPr lang="fr-CA" dirty="0"/>
              <a:t> il est nécessaire d'ajouter la valve anti-siphon à la tubulure.</a:t>
            </a:r>
            <a:endParaRPr lang="fr-CA"/>
          </a:p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1594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959AEB3-EB4A-EF31-7B8B-44970CAF3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33625" r="56866" b="38286"/>
          <a:stretch/>
        </p:blipFill>
        <p:spPr bwMode="auto">
          <a:xfrm>
            <a:off x="4832126" y="1930053"/>
            <a:ext cx="2085510" cy="247340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12E766-AAF8-EFA0-576A-32FC7D93A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314450"/>
            <a:ext cx="9017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03819"/>
      </p:ext>
    </p:extLst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A6E275159B9048A5BD46C53720209C" ma:contentTypeVersion="17" ma:contentTypeDescription="Crée un document." ma:contentTypeScope="" ma:versionID="3ee1c2c13ddc51ab4572994f86a80aa6">
  <xsd:schema xmlns:xsd="http://www.w3.org/2001/XMLSchema" xmlns:xs="http://www.w3.org/2001/XMLSchema" xmlns:p="http://schemas.microsoft.com/office/2006/metadata/properties" xmlns:ns2="f4f7865e-d78f-4eb8-9b4f-eff637ad480b" xmlns:ns3="b8f11b12-45d2-4109-96a2-473061b8acc5" xmlns:ns4="http://schemas.microsoft.com/sharepoint/v4" targetNamespace="http://schemas.microsoft.com/office/2006/metadata/properties" ma:root="true" ma:fieldsID="b6ab88efe710cad348090545f747a76d" ns2:_="" ns3:_="" ns4:_="">
    <xsd:import namespace="f4f7865e-d78f-4eb8-9b4f-eff637ad480b"/>
    <xsd:import namespace="b8f11b12-45d2-4109-96a2-473061b8acc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Location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f7865e-d78f-4eb8-9b4f-eff637ad480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a989bc2-b0ac-430c-a6f2-a204eb029b16}" ma:internalName="TaxCatchAll" ma:showField="CatchAllData" ma:web="f4f7865e-d78f-4eb8-9b4f-eff637ad48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f11b12-45d2-4109-96a2-473061b8ac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1767e799-30ef-406e-b763-26df4f5cfd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f7865e-d78f-4eb8-9b4f-eff637ad480b">
      <UserInfo>
        <DisplayName>Coumba.Diaw@icm-mhi.org</DisplayName>
        <AccountId>26</AccountId>
        <AccountType/>
      </UserInfo>
    </SharedWithUsers>
    <TaxCatchAll xmlns="f4f7865e-d78f-4eb8-9b4f-eff637ad480b" xsi:nil="true"/>
    <IconOverlay xmlns="http://schemas.microsoft.com/sharepoint/v4" xsi:nil="true"/>
    <lcf76f155ced4ddcb4097134ff3c332f xmlns="b8f11b12-45d2-4109-96a2-473061b8acc5">
      <Terms xmlns="http://schemas.microsoft.com/office/infopath/2007/PartnerControls"/>
    </lcf76f155ced4ddcb4097134ff3c332f>
    <_dlc_DocId xmlns="f4f7865e-d78f-4eb8-9b4f-eff637ad480b">K2UKP3KUNWPH-1287008780-12409</_dlc_DocId>
    <_dlc_DocIdUrl xmlns="f4f7865e-d78f-4eb8-9b4f-eff637ad480b">
      <Url>https://vortexsolution.sharepoint.com/sites/ClientsPartage/_layouts/15/DocIdRedir.aspx?ID=K2UKP3KUNWPH-1287008780-12409</Url>
      <Description>K2UKP3KUNWPH-1287008780-12409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833356D-A4BE-4D8D-9DD8-00940D7189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458C12-FF20-4495-9E00-3AD6D8574632}"/>
</file>

<file path=customXml/itemProps3.xml><?xml version="1.0" encoding="utf-8"?>
<ds:datastoreItem xmlns:ds="http://schemas.openxmlformats.org/officeDocument/2006/customXml" ds:itemID="{A4B75025-5BCA-4744-A11C-BED2241E5060}">
  <ds:schemaRefs>
    <ds:schemaRef ds:uri="http://schemas.microsoft.com/office/2006/documentManagement/types"/>
    <ds:schemaRef ds:uri="9e6c376e-d77c-44fd-bae2-fdf48877c852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7fe542a-2a3d-439c-9642-cec9719d7979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DDB1738D-80B9-47B5-99FE-05C3DF5DC4DC}"/>
</file>

<file path=docProps/app.xml><?xml version="1.0" encoding="utf-8"?>
<Properties xmlns="http://schemas.openxmlformats.org/officeDocument/2006/extended-properties" xmlns:vt="http://schemas.openxmlformats.org/officeDocument/2006/docPropsVTypes">
  <Template>Colis</Template>
  <TotalTime>0</TotalTime>
  <Words>404</Words>
  <Application>Microsoft Office PowerPoint</Application>
  <PresentationFormat>Grand écran</PresentationFormat>
  <Paragraphs>66</Paragraphs>
  <Slides>47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Franklin Gothic Book</vt:lpstr>
      <vt:lpstr>Gill Sans MT</vt:lpstr>
      <vt:lpstr>Times New Roman</vt:lpstr>
      <vt:lpstr>Colis</vt:lpstr>
      <vt:lpstr>Utilisation Sécuritaire des pompes B|BRAUN</vt:lpstr>
      <vt:lpstr>Objectifs d’apprentissage</vt:lpstr>
      <vt:lpstr>Le système de perfusion B|BRAUN</vt:lpstr>
      <vt:lpstr>Présentation PowerPoint</vt:lpstr>
      <vt:lpstr>La tubulure B/BRAUN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démonstration  de l'installation et de la purge de la tubulure</vt:lpstr>
      <vt:lpstr>Présentation PowerPoint</vt:lpstr>
      <vt:lpstr>TOUCHES DE COMMANDE de la pompe</vt:lpstr>
      <vt:lpstr>Présentation PowerPoint</vt:lpstr>
      <vt:lpstr>AU démarrage</vt:lpstr>
      <vt:lpstr>Présentation PowerPoint</vt:lpstr>
      <vt:lpstr>Présentation PowerPoint</vt:lpstr>
      <vt:lpstr> Alerte clinique</vt:lpstr>
      <vt:lpstr>Présentation PowerPoint</vt:lpstr>
      <vt:lpstr>Présentation PowerPoint</vt:lpstr>
      <vt:lpstr>Présentation PowerPoint</vt:lpstr>
      <vt:lpstr>Présentation PowerPoint</vt:lpstr>
      <vt:lpstr>Astuces</vt:lpstr>
      <vt:lpstr>Présentation PowerPoint</vt:lpstr>
      <vt:lpstr>Présentation PowerPoint</vt:lpstr>
      <vt:lpstr>Présentation PowerPoint</vt:lpstr>
      <vt:lpstr>Présentation PowerPoint</vt:lpstr>
      <vt:lpstr>Fichier de configuration  des pompes Perfusor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démonstration</vt:lpstr>
      <vt:lpstr>Démonstration  du chargement de la seringue</vt:lpstr>
      <vt:lpstr>Présentation PowerPoint</vt:lpstr>
      <vt:lpstr>Présentation PowerPoint</vt:lpstr>
      <vt:lpstr>Présentation PowerPoint</vt:lpstr>
      <vt:lpstr>Présentation PowerPoint</vt:lpstr>
      <vt:lpstr>Les SYMBOLES DE LA POMPE PERFUSOR </vt:lpstr>
      <vt:lpstr>Superposition des pompes</vt:lpstr>
      <vt:lpstr>Présentation PowerPoint</vt:lpstr>
      <vt:lpstr>COde de déverrouillage  </vt:lpstr>
      <vt:lpstr> En cas d’incident avec une pompe ou un pousse-seringue,  retirer les du chevet du patient et les faire parvenir au GBM  EN cas d’urgence,  contacter votre technicien GBM au 3136 </vt:lpstr>
      <vt:lpstr>en cas d’urgence,  contacter votre technicien GBM au 3136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Utilisation Sécuritaire des pompes B|BRAUN</dc:title>
  <dc:creator>Sophie Baelen</dc:creator>
  <cp:lastModifiedBy>Coumba Diaw</cp:lastModifiedBy>
  <cp:revision>145</cp:revision>
  <dcterms:created xsi:type="dcterms:W3CDTF">2022-08-11T10:46:48Z</dcterms:created>
  <dcterms:modified xsi:type="dcterms:W3CDTF">2022-11-01T18:19:23Z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7d8d5d-78e2-4a62-9fcd-016eb5e4c57c_Enabled">
    <vt:lpwstr>true</vt:lpwstr>
  </property>
  <property fmtid="{D5CDD505-2E9C-101B-9397-08002B2CF9AE}" pid="3" name="MSIP_Label_6a7d8d5d-78e2-4a62-9fcd-016eb5e4c57c_SetDate">
    <vt:lpwstr>2022-08-11T15:01:16Z</vt:lpwstr>
  </property>
  <property fmtid="{D5CDD505-2E9C-101B-9397-08002B2CF9AE}" pid="4" name="MSIP_Label_6a7d8d5d-78e2-4a62-9fcd-016eb5e4c57c_Method">
    <vt:lpwstr>Standard</vt:lpwstr>
  </property>
  <property fmtid="{D5CDD505-2E9C-101B-9397-08002B2CF9AE}" pid="5" name="MSIP_Label_6a7d8d5d-78e2-4a62-9fcd-016eb5e4c57c_Name">
    <vt:lpwstr>Général</vt:lpwstr>
  </property>
  <property fmtid="{D5CDD505-2E9C-101B-9397-08002B2CF9AE}" pid="6" name="MSIP_Label_6a7d8d5d-78e2-4a62-9fcd-016eb5e4c57c_SiteId">
    <vt:lpwstr>06e1fe28-5f8b-4075-bf6c-ae24be1a7992</vt:lpwstr>
  </property>
  <property fmtid="{D5CDD505-2E9C-101B-9397-08002B2CF9AE}" pid="7" name="MSIP_Label_6a7d8d5d-78e2-4a62-9fcd-016eb5e4c57c_ActionId">
    <vt:lpwstr>9ae19d9a-80bf-4edd-915f-48f18a574062</vt:lpwstr>
  </property>
  <property fmtid="{D5CDD505-2E9C-101B-9397-08002B2CF9AE}" pid="8" name="MSIP_Label_6a7d8d5d-78e2-4a62-9fcd-016eb5e4c57c_ContentBits">
    <vt:lpwstr>0</vt:lpwstr>
  </property>
  <property fmtid="{D5CDD505-2E9C-101B-9397-08002B2CF9AE}" pid="9" name="ContentTypeId">
    <vt:lpwstr>0x010100B6A6E275159B9048A5BD46C53720209C</vt:lpwstr>
  </property>
  <property fmtid="{D5CDD505-2E9C-101B-9397-08002B2CF9AE}" pid="10" name="_dlc_DocIdItemGuid">
    <vt:lpwstr>0657883b-b628-4b77-a2a5-d0ccd97b7b0f</vt:lpwstr>
  </property>
</Properties>
</file>